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2" r:id="rId2"/>
    <p:sldId id="282" r:id="rId3"/>
    <p:sldId id="288" r:id="rId4"/>
    <p:sldId id="284" r:id="rId5"/>
    <p:sldId id="285" r:id="rId6"/>
    <p:sldId id="283" r:id="rId7"/>
    <p:sldId id="263" r:id="rId8"/>
    <p:sldId id="287" r:id="rId9"/>
    <p:sldId id="292" r:id="rId10"/>
    <p:sldId id="278" r:id="rId11"/>
    <p:sldId id="279" r:id="rId12"/>
    <p:sldId id="280" r:id="rId13"/>
    <p:sldId id="264" r:id="rId14"/>
    <p:sldId id="257" r:id="rId15"/>
    <p:sldId id="258" r:id="rId16"/>
    <p:sldId id="259" r:id="rId17"/>
    <p:sldId id="260" r:id="rId18"/>
    <p:sldId id="261" r:id="rId19"/>
    <p:sldId id="265" r:id="rId20"/>
    <p:sldId id="273" r:id="rId21"/>
    <p:sldId id="267" r:id="rId22"/>
    <p:sldId id="293" r:id="rId23"/>
    <p:sldId id="268" r:id="rId24"/>
    <p:sldId id="269" r:id="rId25"/>
    <p:sldId id="270" r:id="rId26"/>
    <p:sldId id="281" r:id="rId27"/>
    <p:sldId id="274" r:id="rId28"/>
    <p:sldId id="276" r:id="rId29"/>
    <p:sldId id="272" r:id="rId30"/>
    <p:sldId id="275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60E29-91B0-4F5A-A478-74F4C93EA31D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3A1E-CA43-4DB2-8841-0F5E6856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08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5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478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46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92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074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658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230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751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797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37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086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446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496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596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745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88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37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8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10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1" baseline="0">
                <a:solidFill>
                  <a:srgbClr val="FFFF99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bg2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>
            <a:lvl1pPr marL="0" algn="ctr" defTabSz="914400" rtl="0" eaLnBrk="1" latinLnBrk="0" hangingPunct="1">
              <a:defRPr lang="en-US" sz="1600" kern="1200" baseline="0">
                <a:solidFill>
                  <a:schemeClr val="bg2"/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>
              <a:defRPr sz="1600" smtClean="0">
                <a:solidFill>
                  <a:schemeClr val="bg2"/>
                </a:solidFill>
                <a:latin typeface="Brush Script MT" panose="03060802040406070304" pitchFamily="66" charset="0"/>
              </a:defRPr>
            </a:lvl1pPr>
          </a:lstStyle>
          <a:p>
            <a:pPr>
              <a:defRPr/>
            </a:pPr>
            <a:fld id="{D7F53AA0-0FDF-4ED5-92E7-6EFC2DB27F65}" type="slidenum">
              <a:rPr lang="en-US" alt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A05A-9A23-49C7-A4BA-CC960CB314F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94CC-E096-4A44-91EB-C51261DAB14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Local Settings\Temporary Internet Files\Content.IE5\STEB01UR\MCj043482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320800" cy="365125"/>
          </a:xfrm>
        </p:spPr>
        <p:txBody>
          <a:bodyPr/>
          <a:lstStyle>
            <a:lvl1pPr>
              <a:defRPr b="1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D670A4ED-7EAB-45F6-8BDC-ED4F17AC4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0F5E-E6E3-45DB-918F-9AFA39D31BC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3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A765-61FF-4920-AEB4-557248BC40D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6AD2-92DF-4257-AFCA-E1BFEAEE8D4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BE32-1553-4622-9335-17FD67F57D35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6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4CCA-2DC4-4F5D-9613-6DA667E6CEE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6637-609C-46DE-8584-713A5F3B0B1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7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7758-CF53-4F2B-8288-FBBA397FA7A5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229350"/>
            <a:ext cx="127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248401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84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3CAC1-9692-4DBC-8D35-8E73D922E39A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1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48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06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i="1" kern="1200" dirty="0">
          <a:solidFill>
            <a:srgbClr val="FFFF99"/>
          </a:solidFill>
          <a:latin typeface="Comic Sans MS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759854" y="1752600"/>
            <a:ext cx="9450946" cy="8586966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Use your 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Rekenrek</a:t>
            </a:r>
            <a:r>
              <a:rPr lang="en-US" altLang="en-US" sz="3200" dirty="0" smtClean="0">
                <a:solidFill>
                  <a:schemeClr val="bg1"/>
                </a:solidFill>
              </a:rPr>
              <a:t>. Draw </a:t>
            </a:r>
            <a:r>
              <a:rPr lang="en-US" altLang="en-US" sz="3200" dirty="0">
                <a:solidFill>
                  <a:schemeClr val="bg1"/>
                </a:solidFill>
              </a:rPr>
              <a:t>as many combinations of </a:t>
            </a:r>
            <a:r>
              <a:rPr lang="en-US" altLang="en-US" sz="3200" dirty="0" smtClean="0">
                <a:solidFill>
                  <a:schemeClr val="bg1"/>
                </a:solidFill>
              </a:rPr>
              <a:t>17 </a:t>
            </a:r>
            <a:r>
              <a:rPr lang="en-US" altLang="en-US" sz="3200" dirty="0">
                <a:solidFill>
                  <a:schemeClr val="bg1"/>
                </a:solidFill>
              </a:rPr>
              <a:t>as you </a:t>
            </a:r>
            <a:r>
              <a:rPr lang="en-US" altLang="en-US" sz="3200" dirty="0" smtClean="0">
                <a:solidFill>
                  <a:schemeClr val="bg1"/>
                </a:solidFill>
              </a:rPr>
              <a:t>can.  Write your number sentences in your Math Journal. </a:t>
            </a:r>
            <a:endParaRPr lang="en-US" altLang="en-US" sz="3200" dirty="0"/>
          </a:p>
          <a:p>
            <a:pPr eaLnBrk="1" hangingPunct="1">
              <a:spcBef>
                <a:spcPct val="50000"/>
              </a:spcBef>
            </a:pPr>
            <a:endParaRPr lang="en-US" altLang="en-US" sz="3200" dirty="0"/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Arial Unicode MS" panose="020B0604020202020204" pitchFamily="34" charset="-128"/>
              </a:rPr>
              <a:t>Think Space!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Arial Unicode MS" panose="020B0604020202020204" pitchFamily="34" charset="-128"/>
              </a:rPr>
              <a:t>The number is 10.  Build it as many different ways as you can using </a:t>
            </a:r>
            <a:r>
              <a:rPr lang="en-US" altLang="en-US" sz="3200" b="1" u="sng" dirty="0">
                <a:solidFill>
                  <a:schemeClr val="bg1"/>
                </a:solidFill>
                <a:latin typeface="Arial Unicode MS" panose="020B0604020202020204" pitchFamily="34" charset="-128"/>
              </a:rPr>
              <a:t>MENTAL OR REKENREK</a:t>
            </a:r>
            <a:r>
              <a:rPr lang="en-US" altLang="en-US" sz="3200" dirty="0">
                <a:solidFill>
                  <a:schemeClr val="bg1"/>
                </a:solidFill>
                <a:latin typeface="Arial Unicode MS" panose="020B0604020202020204" pitchFamily="34" charset="-128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400" dirty="0"/>
          </a:p>
          <a:p>
            <a:pPr eaLnBrk="1" hangingPunct="1">
              <a:spcBef>
                <a:spcPct val="50000"/>
              </a:spcBef>
            </a:pPr>
            <a:endParaRPr lang="en-US" altLang="en-US" sz="4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09" y="2815873"/>
            <a:ext cx="2773512" cy="15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Math </a:t>
            </a:r>
            <a:r>
              <a:rPr lang="en-US" altLang="en-US" dirty="0" err="1"/>
              <a:t>Math</a:t>
            </a:r>
            <a:r>
              <a:rPr lang="en-US" altLang="en-US" dirty="0"/>
              <a:t> Corner</a:t>
            </a:r>
            <a:endParaRPr altLang="en-US" dirty="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978794" y="1295401"/>
            <a:ext cx="10354614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charset="0"/>
                <a:cs typeface="Arial" charset="0"/>
              </a:rPr>
              <a:t>	</a:t>
            </a:r>
            <a:r>
              <a:rPr lang="en-US" sz="3200" dirty="0" smtClean="0">
                <a:latin typeface="Arial" charset="0"/>
                <a:cs typeface="Arial" charset="0"/>
              </a:rPr>
              <a:t>Ms. Holmes has 3 pennies.  Ms. Mitchell has 5 pennies.  Ms. Fluker has 6 pennies.  Draw two ten-frames to help you find out how much they have altogether. Write a number sentence to show your thinking.</a:t>
            </a:r>
            <a:endParaRPr lang="en-US" sz="320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3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The problem is 8 + 2.  Solve it as many different ways as you can using </a:t>
            </a:r>
            <a:r>
              <a:rPr lang="en-US" sz="3200" b="1" u="sng" dirty="0">
                <a:solidFill>
                  <a:schemeClr val="bg1"/>
                </a:solidFill>
                <a:latin typeface="Arial Unicode MS" pitchFamily="34" charset="-128"/>
              </a:rPr>
              <a:t>MENTAL OR REKENREK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01" y="3451538"/>
            <a:ext cx="1535000" cy="15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 </a:t>
            </a:r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1219200"/>
            <a:ext cx="8229600" cy="434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latin typeface="Arial" charset="0"/>
                <a:cs typeface="Arial" charset="0"/>
              </a:rPr>
              <a:t>	</a:t>
            </a:r>
            <a:r>
              <a:rPr lang="en-US" sz="3600" dirty="0" smtClean="0">
                <a:latin typeface="Arial" charset="0"/>
                <a:cs typeface="Arial" charset="0"/>
              </a:rPr>
              <a:t>Hannah has </a:t>
            </a:r>
            <a:r>
              <a:rPr lang="en-US" sz="3600" dirty="0">
                <a:latin typeface="Arial" charset="0"/>
                <a:cs typeface="Arial" charset="0"/>
              </a:rPr>
              <a:t>two </a:t>
            </a:r>
            <a:r>
              <a:rPr lang="en-US" sz="3600" dirty="0" smtClean="0">
                <a:latin typeface="Arial" charset="0"/>
                <a:cs typeface="Arial" charset="0"/>
              </a:rPr>
              <a:t>pennies.  How many more does she need to fill a ten-frame?  Draw a picture to show your thinking.</a:t>
            </a:r>
            <a:endParaRPr lang="en-US" sz="36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The number is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14.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Build it as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many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different ways as you can using </a:t>
            </a:r>
            <a:r>
              <a:rPr lang="en-US" sz="3200" b="1" u="sng" dirty="0" smtClean="0">
                <a:solidFill>
                  <a:schemeClr val="bg1"/>
                </a:solidFill>
                <a:latin typeface="Arial Unicode MS" pitchFamily="34" charset="-128"/>
              </a:rPr>
              <a:t>MENTAL THINKING </a:t>
            </a:r>
            <a:r>
              <a:rPr lang="en-US" sz="3200" b="1" u="sng" dirty="0">
                <a:solidFill>
                  <a:schemeClr val="bg1"/>
                </a:solidFill>
                <a:latin typeface="Arial Unicode MS" pitchFamily="34" charset="-128"/>
              </a:rPr>
              <a:t>OR </a:t>
            </a:r>
            <a:r>
              <a:rPr lang="en-US" sz="3200" b="1" u="sng" dirty="0" smtClean="0">
                <a:solidFill>
                  <a:schemeClr val="bg1"/>
                </a:solidFill>
                <a:latin typeface="Arial Unicode MS" pitchFamily="34" charset="-128"/>
              </a:rPr>
              <a:t>a REKENREK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5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57" y="2941886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522515" y="914401"/>
            <a:ext cx="10672354" cy="77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Arial Unicode MS" pitchFamily="34" charset="-128"/>
              </a:rPr>
              <a:t>Make a tally table of </a:t>
            </a:r>
            <a:endParaRPr lang="en-US" sz="4800" dirty="0" smtClean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prstClr val="white"/>
                </a:solidFill>
                <a:latin typeface="Arial Unicode MS" pitchFamily="34" charset="-128"/>
              </a:rPr>
              <a:t>today’s </a:t>
            </a:r>
            <a:r>
              <a:rPr lang="en-US" sz="4800" dirty="0">
                <a:solidFill>
                  <a:prstClr val="white"/>
                </a:solidFill>
                <a:latin typeface="Arial Unicode MS" pitchFamily="34" charset="-128"/>
              </a:rPr>
              <a:t>lunch choices</a:t>
            </a:r>
            <a:r>
              <a:rPr lang="en-US" sz="4800" dirty="0" smtClean="0">
                <a:solidFill>
                  <a:prstClr val="white"/>
                </a:solidFill>
                <a:latin typeface="Arial Unicode MS" pitchFamily="34" charset="-128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prstClr val="white"/>
                </a:solidFill>
                <a:latin typeface="Arial Unicode MS" pitchFamily="34" charset="-128"/>
              </a:rPr>
              <a:t>How can you use pictures to match your tally table?  </a:t>
            </a:r>
            <a:endParaRPr lang="en-US" sz="4800" dirty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u="sng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n-US" sz="2800" i="1" dirty="0">
              <a:solidFill>
                <a:prstClr val="white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Unicode MS" pitchFamily="34" charset="-128"/>
              </a:rPr>
              <a:t/>
            </a:r>
            <a:br>
              <a:rPr lang="en-US" sz="3600" dirty="0">
                <a:solidFill>
                  <a:prstClr val="white"/>
                </a:solidFill>
                <a:latin typeface="Arial Unicode MS" pitchFamily="34" charset="-128"/>
              </a:rPr>
            </a:b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</p:txBody>
      </p:sp>
      <p:pic>
        <p:nvPicPr>
          <p:cNvPr id="5124" name="Picture 5" descr="C:\Documents and Settings\christinafreeman\Local Settings\Temporary Internet Files\Content.IE5\YWDU5AHE\MC900060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52938"/>
            <a:ext cx="28194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              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73487" y="1447801"/>
            <a:ext cx="11410682" cy="5386090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Survey your class to find out who likes dogs, cats, birds, and fish the most.                                              Create a class </a:t>
            </a:r>
            <a:r>
              <a:rPr lang="en-US" sz="4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sort </a:t>
            </a:r>
            <a:r>
              <a:rPr lang="en-US" sz="4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of </a:t>
            </a:r>
            <a:r>
              <a:rPr lang="en-US" sz="4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your data.</a:t>
            </a:r>
            <a:endParaRPr lang="en-US" sz="40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 u="sng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1104900" y="129647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How many fingers on six hands?  Tell with numbers and words.</a:t>
            </a:r>
            <a:endParaRPr lang="en-US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endParaRPr lang="en-US" sz="2400" b="1" i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400" b="1" i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9220" name="Picture 4" descr="C:\Documents and Settings\christinafreeman\Local Settings\Temporary Internet Files\Content.IE5\EI4G5REJ\MP9004464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605991"/>
            <a:ext cx="1752600" cy="29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76518" y="1066800"/>
            <a:ext cx="10792496" cy="533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You were given 5 pieces of candy and your friend </a:t>
            </a: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                                     was 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given 8 pieces.  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Draw  a picture of your candy and your friend’s candy. 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Circle the larger group of candy.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Tell how many pieces you both have altogether.</a:t>
            </a:r>
          </a:p>
          <a:p>
            <a:pPr marL="0" indent="0">
              <a:buNone/>
              <a:defRPr/>
            </a:pPr>
            <a:endParaRPr lang="en-US" sz="3600" b="1" dirty="0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690" y="3733800"/>
            <a:ext cx="708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2400" i="1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1269" name="Picture 38" descr="C:\Documents and Settings\christinafreeman\Local Settings\Temporary Internet Files\Content.IE5\0OMMS561\MC9004397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850006" y="1600200"/>
            <a:ext cx="9360794" cy="4343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1</a:t>
            </a:r>
            <a:r>
              <a:rPr lang="en-US" altLang="en-US" sz="3600" dirty="0">
                <a:latin typeface="Arial" panose="020B0604020202020204" pitchFamily="34" charset="0"/>
              </a:rPr>
              <a:t>. Make a tally table of the number of girls and boys in your class.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2. Use your data to create a picture graph</a:t>
            </a:r>
            <a:r>
              <a:rPr lang="en-US" altLang="en-US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 smtClean="0">
                <a:latin typeface="Arial" panose="020B0604020202020204" pitchFamily="34" charset="0"/>
              </a:rPr>
              <a:t>3.  Write a number sentence to explain the  total number of boys and girls in your class.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13316" name="Picture 11" descr="C:\Documents and Settings\christinafreeman\Local Settings\Temporary Internet Files\Content.IE5\RHI45BBS\MC900232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86" y="4789795"/>
            <a:ext cx="2368639" cy="20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altLang="en-US" sz="4000" dirty="0"/>
              <a:t>Math </a:t>
            </a:r>
            <a:r>
              <a:rPr altLang="en-US" sz="4000" dirty="0" smtClean="0"/>
              <a:t>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1352282" y="1219201"/>
            <a:ext cx="93886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Using </a:t>
            </a:r>
            <a:r>
              <a:rPr lang="en-US" altLang="en-US" dirty="0">
                <a:solidFill>
                  <a:schemeClr val="bg1"/>
                </a:solidFill>
                <a:latin typeface="Arial Unicode MS" panose="020B0604020202020204" pitchFamily="34" charset="-128"/>
              </a:rPr>
              <a:t>your </a:t>
            </a:r>
            <a:r>
              <a:rPr lang="en-US" altLang="en-US" dirty="0" err="1">
                <a:solidFill>
                  <a:schemeClr val="bg1"/>
                </a:solidFill>
                <a:latin typeface="Arial Unicode MS" panose="020B0604020202020204" pitchFamily="34" charset="-128"/>
              </a:rPr>
              <a:t>Rekenek</a:t>
            </a:r>
            <a:r>
              <a:rPr lang="en-US" altLang="en-US" dirty="0">
                <a:solidFill>
                  <a:schemeClr val="bg1"/>
                </a:solidFill>
                <a:latin typeface="Arial Unicode MS" panose="020B0604020202020204" pitchFamily="34" charset="-128"/>
              </a:rPr>
              <a:t>, build the number </a:t>
            </a:r>
            <a:r>
              <a:rPr lang="en-US" altLang="en-US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12 </a:t>
            </a:r>
            <a:r>
              <a:rPr lang="en-US" altLang="en-US" dirty="0">
                <a:solidFill>
                  <a:schemeClr val="bg1"/>
                </a:solidFill>
                <a:latin typeface="Arial Unicode MS" panose="020B0604020202020204" pitchFamily="34" charset="-128"/>
              </a:rPr>
              <a:t>in as many ways as you can</a:t>
            </a:r>
            <a:r>
              <a:rPr lang="en-US" altLang="en-US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.  Write you ideas in your Math Journal.</a:t>
            </a:r>
            <a:endParaRPr lang="en-US" altLang="en-US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577" y="3444552"/>
            <a:ext cx="4034393" cy="22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altLang="en-US" sz="3600" dirty="0" smtClean="0"/>
              <a:t>Math Corner</a:t>
            </a:r>
            <a:endParaRPr altLang="en-US" sz="36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0761" y="838200"/>
            <a:ext cx="9807665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Ray looks at the weather each day at noon. The table shows the kind of weather Ray saw </a:t>
            </a:r>
            <a:r>
              <a:rPr lang="en-US" altLang="en-US" sz="2800" dirty="0" smtClean="0">
                <a:latin typeface="Times-Roman"/>
              </a:rPr>
              <a:t>each day</a:t>
            </a:r>
            <a:r>
              <a:rPr lang="en-US" altLang="en-US" sz="2800" dirty="0">
                <a:latin typeface="Times-Roman"/>
              </a:rPr>
              <a:t>.</a:t>
            </a:r>
          </a:p>
          <a:p>
            <a:pPr marL="0" indent="0">
              <a:buNone/>
            </a:pPr>
            <a:endParaRPr lang="en-US" altLang="en-US" sz="1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A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snowy days did Ray see?</a:t>
            </a: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B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sunny days did Ray see?</a:t>
            </a: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C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days in all did Ray look at the weather? </a:t>
            </a:r>
            <a:r>
              <a:rPr lang="en-US" altLang="en-US" sz="2800" dirty="0" smtClean="0">
                <a:latin typeface="Times-Roman"/>
              </a:rPr>
              <a:t>                       Show </a:t>
            </a:r>
            <a:r>
              <a:rPr lang="en-US" altLang="en-US" sz="2800" dirty="0">
                <a:latin typeface="Times-Roman"/>
              </a:rPr>
              <a:t>your work.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000" b="1" u="sng" dirty="0">
              <a:latin typeface="Times-Bol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2F2091-E2F4-46EA-9F6A-F4A3A230EF99}" type="slidenum"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1376755"/>
            <a:ext cx="3483455" cy="33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Corner-Tuesday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239592"/>
            <a:ext cx="10972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	Cathy has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six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stickers in her coin collection book.  5 stickers fell out of her book.  How many stickers does she have now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?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The problem is 7 -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5.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Solve it as many different ways as you can using </a:t>
            </a:r>
            <a:r>
              <a:rPr lang="en-US" sz="3200" b="1" u="sng" dirty="0">
                <a:solidFill>
                  <a:schemeClr val="bg1"/>
                </a:solidFill>
                <a:latin typeface="Arial Unicode MS" pitchFamily="34" charset="-128"/>
              </a:rPr>
              <a:t>MENTAL OR REKENREK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693" y="2525199"/>
            <a:ext cx="2132795" cy="21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5123" name="Text Box 151"/>
          <p:cNvSpPr txBox="1">
            <a:spLocks noChangeArrowheads="1"/>
          </p:cNvSpPr>
          <p:nvPr/>
        </p:nvSpPr>
        <p:spPr bwMode="auto">
          <a:xfrm>
            <a:off x="2057400" y="914400"/>
            <a:ext cx="7924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prstClr val="white"/>
                </a:solidFill>
                <a:latin typeface="Arial Unicode MS" panose="020B0604020202020204" pitchFamily="34" charset="-128"/>
              </a:rPr>
              <a:t>Create a story problem for 2 + 6.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prstClr val="white"/>
                </a:solidFill>
                <a:latin typeface="Arial Unicode MS" panose="020B0604020202020204" pitchFamily="34" charset="-128"/>
              </a:rPr>
              <a:t>Explain your thinking and draw a picture to solve the problem.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prstClr val="white"/>
                </a:solidFill>
                <a:latin typeface="Arial Unicode MS" panose="020B0604020202020204" pitchFamily="34" charset="-128"/>
              </a:rPr>
              <a:t>Think Space!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prstClr val="white"/>
                </a:solidFill>
                <a:latin typeface="Arial Unicode MS" panose="020B0604020202020204" pitchFamily="34" charset="-128"/>
              </a:rPr>
              <a:t>The problem is 8 + 3.  Solve it as many different ways as you can using </a:t>
            </a:r>
            <a:r>
              <a:rPr lang="en-US" altLang="en-US" sz="3600" b="1" u="sng">
                <a:solidFill>
                  <a:prstClr val="white"/>
                </a:solidFill>
                <a:latin typeface="Arial Unicode MS" panose="020B0604020202020204" pitchFamily="34" charset="-128"/>
              </a:rPr>
              <a:t>MENTAL OR REKENREK</a:t>
            </a:r>
            <a:r>
              <a:rPr lang="en-US" altLang="en-US" sz="3600">
                <a:solidFill>
                  <a:prstClr val="white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>
                <a:solidFill>
                  <a:prstClr val="white"/>
                </a:solidFill>
                <a:latin typeface="Arial Unicode MS" panose="020B0604020202020204" pitchFamily="34" charset="-128"/>
              </a:rPr>
            </a:br>
            <a:endParaRPr lang="en-US" altLang="en-US" sz="3600">
              <a:solidFill>
                <a:prstClr val="white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</a:t>
            </a:r>
            <a:r>
              <a:rPr lang="en-US" altLang="en-US" dirty="0" smtClean="0"/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09600" y="1417639"/>
            <a:ext cx="9067800" cy="4708526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dirty="0">
                <a:latin typeface="Arial" charset="0"/>
              </a:rPr>
              <a:t>You are in line for the bathroom and there are three people in front of you.  </a:t>
            </a:r>
            <a:r>
              <a:rPr lang="en-US" sz="3600" dirty="0" smtClean="0">
                <a:latin typeface="Arial" charset="0"/>
              </a:rPr>
              <a:t>           What </a:t>
            </a:r>
            <a:r>
              <a:rPr lang="en-US" sz="3600" dirty="0">
                <a:latin typeface="Arial" charset="0"/>
              </a:rPr>
              <a:t>place are you in line?</a:t>
            </a:r>
          </a:p>
          <a:p>
            <a:pPr marL="0" indent="0" algn="ctr" eaLnBrk="1" hangingPunct="1">
              <a:buNone/>
              <a:defRPr/>
            </a:pPr>
            <a:endParaRPr lang="en-US" sz="2800" b="1" u="sng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n-US" sz="2800" b="1" u="sng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The problem is 11 - 5.  Solve it as many different ways as you can using </a:t>
            </a:r>
            <a:r>
              <a:rPr lang="en-US" sz="2800" b="1" u="sng" dirty="0">
                <a:solidFill>
                  <a:schemeClr val="bg1"/>
                </a:solidFill>
                <a:latin typeface="Arial Unicode MS" pitchFamily="34" charset="-128"/>
              </a:rPr>
              <a:t>MENTAL OR REKENREK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21" y="2115019"/>
            <a:ext cx="3609573" cy="25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  </a:t>
            </a:r>
            <a:r>
              <a:rPr lang="en-US" sz="3600" dirty="0" smtClean="0">
                <a:latin typeface="Arial" charset="0"/>
              </a:rPr>
              <a:t>Ms. Inman has 18 students.  10 of them are girls.  How many are boys?  Solve with pictures, numbers, and words.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en-US" sz="2400" b="1" i="1" u="sng" dirty="0" smtClean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sz="2400" b="1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785613" y="1218128"/>
            <a:ext cx="8384146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</a:rPr>
              <a:t>   Yesterday</a:t>
            </a:r>
            <a:r>
              <a:rPr lang="en-US" sz="3200" dirty="0">
                <a:latin typeface="Arial" charset="0"/>
              </a:rPr>
              <a:t>, you were </a:t>
            </a:r>
            <a:r>
              <a:rPr lang="en-US" sz="3200" dirty="0" smtClean="0">
                <a:latin typeface="Arial" charset="0"/>
              </a:rPr>
              <a:t>8</a:t>
            </a:r>
            <a:r>
              <a:rPr lang="en-US" sz="3200" baseline="30000" dirty="0" smtClean="0">
                <a:latin typeface="Arial" charset="0"/>
              </a:rPr>
              <a:t>th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in line for the bathroom. Draw a picture and put an X over your spot in the line if there are ten people in line.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sz="2400" b="1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2400" i="1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</a:rPr>
              <a:t>.</a:t>
            </a:r>
            <a:endParaRPr lang="en-US" sz="36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650" y="1906073"/>
            <a:ext cx="3117957" cy="21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3813"/>
            <a:ext cx="8229600" cy="1143000"/>
          </a:xfrm>
        </p:spPr>
        <p:txBody>
          <a:bodyPr/>
          <a:lstStyle/>
          <a:p>
            <a:r>
              <a:rPr altLang="en-US" dirty="0" smtClean="0"/>
              <a:t>Math </a:t>
            </a:r>
            <a:r>
              <a:rPr altLang="en-US" dirty="0" smtClean="0"/>
              <a:t>Corner</a:t>
            </a:r>
            <a:endParaRPr altLang="en-US" dirty="0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708339" y="890588"/>
            <a:ext cx="10895526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If you were to combine the two sets of balls below, how many would you have?  Draw a picture </a:t>
            </a:r>
            <a:r>
              <a:rPr lang="en-US" altLang="en-US" sz="3200" dirty="0" smtClean="0">
                <a:latin typeface="Arial" panose="020B0604020202020204" pitchFamily="34" charset="0"/>
              </a:rPr>
              <a:t>and write a number sentence to </a:t>
            </a:r>
            <a:r>
              <a:rPr lang="en-US" altLang="en-US" sz="3200" dirty="0">
                <a:latin typeface="Arial" panose="020B0604020202020204" pitchFamily="34" charset="0"/>
              </a:rPr>
              <a:t>explain your thinking.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"/>
          <p:cNvSpPr>
            <a:spLocks noChangeArrowheads="1"/>
          </p:cNvSpPr>
          <p:nvPr/>
        </p:nvSpPr>
        <p:spPr bwMode="auto">
          <a:xfrm>
            <a:off x="3468688" y="4876800"/>
            <a:ext cx="5294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altLang="en-US" sz="4000" dirty="0"/>
              <a:t>Math </a:t>
            </a:r>
            <a:r>
              <a:rPr altLang="en-US" sz="4000" dirty="0" smtClean="0"/>
              <a:t>Corner</a:t>
            </a:r>
            <a:endParaRPr altLang="en-US" sz="4000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566669" y="762000"/>
            <a:ext cx="11281893" cy="533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50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Draw two ten-frames. Draw 12 triangles in the ten-frames . How </a:t>
            </a:r>
            <a:r>
              <a:rPr lang="en-US" sz="36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many squares </a:t>
            </a: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do not have triangles?  </a:t>
            </a:r>
            <a:r>
              <a:rPr lang="en-US" sz="36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Explain your thinking.</a:t>
            </a:r>
          </a:p>
          <a:p>
            <a:pPr algn="ctr">
              <a:buFont typeface="Arial" charset="0"/>
              <a:buNone/>
              <a:defRPr/>
            </a:pPr>
            <a:endParaRPr lang="en-US" sz="5000" dirty="0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Math Corner-Tuesday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                </a:t>
            </a:r>
          </a:p>
        </p:txBody>
      </p:sp>
      <p:sp>
        <p:nvSpPr>
          <p:cNvPr id="7172" name="Text Box 21"/>
          <p:cNvSpPr txBox="1">
            <a:spLocks noChangeArrowheads="1"/>
          </p:cNvSpPr>
          <p:nvPr/>
        </p:nvSpPr>
        <p:spPr bwMode="auto">
          <a:xfrm>
            <a:off x="609600" y="1066800"/>
            <a:ext cx="9601200" cy="5632311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Your teacher has nine pencils. She would like to give you and two of your friends an equal amount of pencils.  Draw a picture showing how this can be done.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bg1"/>
                </a:solidFill>
                <a:latin typeface="Arial Unicode MS" panose="020B0604020202020204" pitchFamily="34" charset="-128"/>
              </a:rPr>
              <a:t>Think Space!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 Unicode MS" panose="020B0604020202020204" pitchFamily="34" charset="-128"/>
              </a:rPr>
              <a:t>Build the number </a:t>
            </a:r>
            <a:r>
              <a:rPr lang="en-US" alt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16 </a:t>
            </a:r>
            <a:r>
              <a:rPr lang="en-US" altLang="en-US" sz="2400" dirty="0">
                <a:solidFill>
                  <a:schemeClr val="bg1"/>
                </a:solidFill>
                <a:latin typeface="Arial Unicode MS" panose="020B0604020202020204" pitchFamily="34" charset="-128"/>
              </a:rPr>
              <a:t>as many different ways as you can using </a:t>
            </a:r>
            <a:r>
              <a:rPr lang="en-US" altLang="en-US" sz="2400" b="1" u="sng" dirty="0">
                <a:solidFill>
                  <a:schemeClr val="bg1"/>
                </a:solidFill>
                <a:latin typeface="Arial Unicode MS" panose="020B0604020202020204" pitchFamily="34" charset="-128"/>
              </a:rPr>
              <a:t>MENTAL MATH OR YOUR REKENREK.</a:t>
            </a:r>
            <a:r>
              <a:rPr lang="en-US" altLang="en-US" sz="2400" dirty="0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0" y="2756682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Corner-</a:t>
            </a:r>
            <a:endParaRPr altLang="en-US" dirty="0" smtClean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          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956515" y="1377968"/>
            <a:ext cx="8278969" cy="3139321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There are </a:t>
            </a:r>
            <a:r>
              <a:rPr lang="en-US" altLang="en-US" sz="4400" dirty="0" smtClean="0">
                <a:solidFill>
                  <a:schemeClr val="bg1"/>
                </a:solidFill>
              </a:rPr>
              <a:t>ten Angry Birds </a:t>
            </a:r>
            <a:r>
              <a:rPr lang="en-US" altLang="en-US" sz="4400" dirty="0">
                <a:solidFill>
                  <a:schemeClr val="bg1"/>
                </a:solidFill>
              </a:rPr>
              <a:t>outside </a:t>
            </a:r>
            <a:r>
              <a:rPr lang="en-US" altLang="en-US" sz="4400" dirty="0" smtClean="0">
                <a:solidFill>
                  <a:schemeClr val="bg1"/>
                </a:solidFill>
              </a:rPr>
              <a:t>.  How can you figure out the number of legs there are altogether?</a:t>
            </a:r>
          </a:p>
          <a:p>
            <a:pPr algn="ctr">
              <a:spcBef>
                <a:spcPct val="50000"/>
              </a:spcBef>
            </a:pP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00" y="3888582"/>
            <a:ext cx="3369166" cy="22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</a:t>
            </a:r>
            <a:endParaRPr altLang="en-US" dirty="0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755560" y="1417638"/>
            <a:ext cx="10680879" cy="434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latin typeface="Comic Sans MS" pitchFamily="66" charset="0"/>
                <a:cs typeface="Arial" charset="0"/>
              </a:rPr>
              <a:t>Draw 15 triangles.  </a:t>
            </a:r>
            <a:r>
              <a:rPr lang="en-US" dirty="0" smtClean="0">
                <a:latin typeface="Comic Sans MS" pitchFamily="66" charset="0"/>
                <a:cs typeface="Arial" charset="0"/>
              </a:rPr>
              <a:t>How many more are needed to fill two ten-frames?  Explain your thinking.</a:t>
            </a:r>
            <a:endParaRPr lang="en-US" dirty="0">
              <a:latin typeface="Comic Sans MS" pitchFamily="66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500" dirty="0"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u="sng" dirty="0" smtClean="0">
                <a:solidFill>
                  <a:schemeClr val="bg1"/>
                </a:solidFill>
                <a:latin typeface="Arial Unicode MS" pitchFamily="34" charset="-128"/>
              </a:rPr>
              <a:t> .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200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n-US" sz="32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58" y="2929005"/>
            <a:ext cx="2857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US" altLang="en-US" sz="3600" smtClean="0"/>
              <a:t>Math </a:t>
            </a:r>
            <a:r>
              <a:rPr lang="en-US" altLang="en-US" sz="3600" smtClean="0"/>
              <a:t>Corner</a:t>
            </a:r>
            <a:endParaRPr altLang="en-US" sz="36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0761" y="838200"/>
            <a:ext cx="9807665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Ray looks at the weather each day at noon. The table shows the kind of weather Ray saw </a:t>
            </a:r>
            <a:r>
              <a:rPr lang="en-US" altLang="en-US" sz="2800" dirty="0" smtClean="0">
                <a:latin typeface="Times-Roman"/>
              </a:rPr>
              <a:t>each day</a:t>
            </a:r>
            <a:r>
              <a:rPr lang="en-US" altLang="en-US" sz="2800" dirty="0">
                <a:latin typeface="Times-Roman"/>
              </a:rPr>
              <a:t>.</a:t>
            </a:r>
          </a:p>
          <a:p>
            <a:pPr marL="0" indent="0">
              <a:buNone/>
            </a:pPr>
            <a:endParaRPr lang="en-US" altLang="en-US" sz="1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A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snowy </a:t>
            </a:r>
            <a:r>
              <a:rPr lang="en-US" altLang="en-US" sz="2800" dirty="0" smtClean="0">
                <a:latin typeface="Times-Roman"/>
              </a:rPr>
              <a:t>and rainy days were there?</a:t>
            </a:r>
            <a:endParaRPr lang="en-US" altLang="en-US" sz="2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B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</a:t>
            </a:r>
            <a:r>
              <a:rPr lang="en-US" altLang="en-US" sz="2800" dirty="0" smtClean="0">
                <a:latin typeface="Times-Roman"/>
              </a:rPr>
              <a:t>snowy and sunny days were there?</a:t>
            </a:r>
            <a:endParaRPr lang="en-US" altLang="en-US" sz="2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C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-Roman"/>
              </a:rPr>
              <a:t>Create a pictograph to represent this data.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000" b="1" u="sng" dirty="0">
              <a:latin typeface="Times-Bol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2F2091-E2F4-46EA-9F6A-F4A3A230EF99}" type="slidenum"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1376755"/>
            <a:ext cx="3483455" cy="33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Math </a:t>
            </a:r>
            <a:r>
              <a:rPr altLang="en-US" dirty="0" smtClean="0"/>
              <a:t>Corner-</a:t>
            </a:r>
            <a:endParaRPr altLang="en-US" dirty="0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708337" y="1267497"/>
            <a:ext cx="10483403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How many legs are there on four dogs?               </a:t>
            </a:r>
            <a:r>
              <a:rPr lang="en-US" altLang="en-US" sz="3600" dirty="0" smtClean="0">
                <a:latin typeface="Arial" panose="020B0604020202020204" pitchFamily="34" charset="0"/>
              </a:rPr>
              <a:t>Draw a picture to solve.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dirty="0" smtClean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dirty="0" smtClean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dirty="0" smtClean="0">
                <a:latin typeface="Arial" panose="020B0604020202020204" pitchFamily="34" charset="0"/>
              </a:rPr>
              <a:t>You are in line for the bathroom and there are three people in front of you.  What place are you in line?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98" y="2575773"/>
            <a:ext cx="2791044" cy="1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altLang="en-US" dirty="0" smtClean="0"/>
              <a:t>      Math </a:t>
            </a:r>
            <a:r>
              <a:rPr altLang="en-US" dirty="0" smtClean="0"/>
              <a:t>Corner-</a:t>
            </a:r>
            <a:endParaRPr altLang="en-US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996771" y="1526794"/>
            <a:ext cx="8229600" cy="4343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How many toes are there on three feet</a:t>
            </a:r>
            <a:r>
              <a:rPr lang="en-US" altLang="en-US" sz="3600" dirty="0" smtClean="0">
                <a:latin typeface="Arial" panose="020B0604020202020204" pitchFamily="34" charset="0"/>
              </a:rPr>
              <a:t>?  Explain your thinking.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Yesterday, you were </a:t>
            </a:r>
            <a:r>
              <a:rPr lang="en-US" altLang="en-US" sz="3600" dirty="0" smtClean="0">
                <a:latin typeface="Arial" panose="020B0604020202020204" pitchFamily="34" charset="0"/>
              </a:rPr>
              <a:t>5</a:t>
            </a:r>
            <a:r>
              <a:rPr lang="en-US" altLang="en-US" sz="3600" baseline="30000" dirty="0" smtClean="0">
                <a:latin typeface="Arial" panose="020B0604020202020204" pitchFamily="34" charset="0"/>
              </a:rPr>
              <a:t>th</a:t>
            </a:r>
            <a:r>
              <a:rPr lang="en-US" altLang="en-US" sz="3600" dirty="0" smtClean="0">
                <a:latin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in line for the bathroom. Draw a picture and put an X over your spot in the line if there are ten people in line.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41" y="5449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</a:t>
            </a:r>
            <a:endParaRPr altLang="en-US" dirty="0" smtClean="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437881" y="1320800"/>
            <a:ext cx="10869769" cy="7663636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There are 2</a:t>
            </a:r>
            <a:r>
              <a:rPr lang="en-US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puppies in the yard.  M</a:t>
            </a:r>
            <a:r>
              <a:rPr lang="en-US" altLang="en-US" sz="3200" dirty="0" smtClean="0">
                <a:solidFill>
                  <a:schemeClr val="bg1"/>
                </a:solidFill>
              </a:rPr>
              <a:t>ore </a:t>
            </a:r>
            <a:r>
              <a:rPr lang="en-US" altLang="en-US" sz="3200" dirty="0">
                <a:solidFill>
                  <a:schemeClr val="bg1"/>
                </a:solidFill>
              </a:rPr>
              <a:t>come to join </a:t>
            </a:r>
            <a:r>
              <a:rPr lang="en-US" altLang="en-US" sz="3200" dirty="0" smtClean="0">
                <a:solidFill>
                  <a:schemeClr val="bg1"/>
                </a:solidFill>
              </a:rPr>
              <a:t>them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</a:rPr>
              <a:t>and now there are 10.  </a:t>
            </a:r>
            <a:r>
              <a:rPr lang="en-US" altLang="en-US" sz="3200" dirty="0">
                <a:solidFill>
                  <a:schemeClr val="bg1"/>
                </a:solidFill>
              </a:rPr>
              <a:t>How many puppies </a:t>
            </a:r>
            <a:r>
              <a:rPr lang="en-US" altLang="en-US" sz="3200" dirty="0" smtClean="0">
                <a:solidFill>
                  <a:schemeClr val="bg1"/>
                </a:solidFill>
              </a:rPr>
              <a:t>joined the 2 puppies?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Review</a:t>
            </a:r>
            <a:r>
              <a:rPr lang="en-US" altLang="en-US" sz="3200" dirty="0">
                <a:solidFill>
                  <a:schemeClr val="bg1"/>
                </a:solidFill>
              </a:rPr>
              <a:t>: Write the numerals 20 to 1.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42" y="297259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1777284" y="914400"/>
            <a:ext cx="9080679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>Draw a ten frame.  Put a circle in </a:t>
            </a:r>
            <a:r>
              <a:rPr lang="en-US" alt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4 </a:t>
            </a:r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>squares.  Is this number closer to 5 or closer to 10?  Explain your thinking</a:t>
            </a:r>
            <a:r>
              <a:rPr lang="en-US" alt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.</a:t>
            </a: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 smtClean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 smtClean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lvl="0" algn="ctr" eaLnBrk="1" hangingPunct="1"/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Draw a ten frame.  Put a circle in </a:t>
            </a:r>
            <a:r>
              <a:rPr lang="en-US" altLang="en-US" sz="3600" dirty="0" smtClean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eight </a:t>
            </a: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squares.  Is this number closer to 5 or closer to 10?  Explain your thinking</a:t>
            </a:r>
            <a:r>
              <a:rPr lang="en-US" altLang="en-US" sz="2800" dirty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.</a:t>
            </a: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45" y="2577401"/>
            <a:ext cx="2506282" cy="19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888642" y="914400"/>
            <a:ext cx="10470524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Sally </a:t>
            </a:r>
            <a:r>
              <a:rPr lang="en-US" altLang="en-US" sz="32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has some pennies to buy a </a:t>
            </a:r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pack of gum </a:t>
            </a:r>
            <a:r>
              <a:rPr lang="en-US" altLang="en-US" sz="32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for 7 pennies and </a:t>
            </a:r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a toy for </a:t>
            </a:r>
            <a:r>
              <a:rPr lang="en-US" altLang="en-US" sz="32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8 pennies.  How much did she have to pay?  Use picture, numbers, or words to explain your thinking.</a:t>
            </a:r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3200" dirty="0" smtClean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The problem is 7 + 3.  Solve it as many different ways as you can using </a:t>
            </a:r>
            <a:r>
              <a:rPr lang="en-US" altLang="en-US" sz="3200" b="1" u="sng" dirty="0">
                <a:solidFill>
                  <a:prstClr val="white"/>
                </a:solidFill>
                <a:latin typeface="Arial Unicode MS" panose="020B0604020202020204" pitchFamily="34" charset="-128"/>
              </a:rPr>
              <a:t>MENTAL OR REKENREK</a:t>
            </a:r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.</a:t>
            </a: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937657"/>
            <a:ext cx="285750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58" y="2512654"/>
            <a:ext cx="2746689" cy="20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915</Words>
  <Application>Microsoft Office PowerPoint</Application>
  <PresentationFormat>Widescreen</PresentationFormat>
  <Paragraphs>188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Brush Script MT</vt:lpstr>
      <vt:lpstr>Calibri</vt:lpstr>
      <vt:lpstr>Comic Sans MS</vt:lpstr>
      <vt:lpstr>Lucida Calligraphy</vt:lpstr>
      <vt:lpstr>Times-Bold</vt:lpstr>
      <vt:lpstr>Times-Roman</vt:lpstr>
      <vt:lpstr>Ppt0000000</vt:lpstr>
      <vt:lpstr>Week 1</vt:lpstr>
      <vt:lpstr>Math Corner</vt:lpstr>
      <vt:lpstr>Math Corner-</vt:lpstr>
      <vt:lpstr>Math Corner-</vt:lpstr>
      <vt:lpstr>      Math Corner-</vt:lpstr>
      <vt:lpstr>Math Corner</vt:lpstr>
      <vt:lpstr>Week 2</vt:lpstr>
      <vt:lpstr>Math Corner</vt:lpstr>
      <vt:lpstr>Math Corner</vt:lpstr>
      <vt:lpstr>Math Corner</vt:lpstr>
      <vt:lpstr>Math Math Corner</vt:lpstr>
      <vt:lpstr> Math Corner</vt:lpstr>
      <vt:lpstr>Week 3</vt:lpstr>
      <vt:lpstr>Math Corner</vt:lpstr>
      <vt:lpstr>Math Corner</vt:lpstr>
      <vt:lpstr>Math Corner</vt:lpstr>
      <vt:lpstr>Math Corner</vt:lpstr>
      <vt:lpstr>Math Corner</vt:lpstr>
      <vt:lpstr>Week 4</vt:lpstr>
      <vt:lpstr>Math Corner</vt:lpstr>
      <vt:lpstr>Math Corner-Tuesday</vt:lpstr>
      <vt:lpstr>Math Corner</vt:lpstr>
      <vt:lpstr>Math Corner</vt:lpstr>
      <vt:lpstr>Math Corner</vt:lpstr>
      <vt:lpstr>Math Corner</vt:lpstr>
      <vt:lpstr>Week 5</vt:lpstr>
      <vt:lpstr>Math Corner</vt:lpstr>
      <vt:lpstr>Math Corner</vt:lpstr>
      <vt:lpstr>Math Corner-Tuesday</vt:lpstr>
      <vt:lpstr>Math Corner</vt:lpstr>
      <vt:lpstr>Math Corner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Beatrice Holmes</dc:creator>
  <cp:lastModifiedBy>Holmes, Beatrice</cp:lastModifiedBy>
  <cp:revision>17</cp:revision>
  <dcterms:created xsi:type="dcterms:W3CDTF">2016-02-28T01:34:43Z</dcterms:created>
  <dcterms:modified xsi:type="dcterms:W3CDTF">2017-03-06T21:48:51Z</dcterms:modified>
</cp:coreProperties>
</file>